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 id="2147483707" r:id="rId5"/>
    <p:sldMasterId id="2147483712" r:id="rId6"/>
    <p:sldMasterId id="2147483735" r:id="rId7"/>
  </p:sldMasterIdLst>
  <p:notesMasterIdLst>
    <p:notesMasterId r:id="rId19"/>
  </p:notesMasterIdLst>
  <p:handoutMasterIdLst>
    <p:handoutMasterId r:id="rId20"/>
  </p:handoutMasterIdLst>
  <p:sldIdLst>
    <p:sldId id="269" r:id="rId8"/>
    <p:sldId id="257" r:id="rId9"/>
    <p:sldId id="258" r:id="rId10"/>
    <p:sldId id="259" r:id="rId11"/>
    <p:sldId id="260" r:id="rId12"/>
    <p:sldId id="261" r:id="rId13"/>
    <p:sldId id="262" r:id="rId14"/>
    <p:sldId id="263" r:id="rId15"/>
    <p:sldId id="264" r:id="rId16"/>
    <p:sldId id="265" r:id="rId17"/>
    <p:sldId id="267" r:id="rId18"/>
  </p:sldIdLst>
  <p:sldSz cx="9144000" cy="6858000" type="screen4x3"/>
  <p:notesSz cx="50292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448">
          <p15:clr>
            <a:srgbClr val="A4A3A4"/>
          </p15:clr>
        </p15:guide>
        <p15:guide id="2" pos="5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0" d="100"/>
          <a:sy n="60" d="100"/>
        </p:scale>
        <p:origin x="1388" y="56"/>
      </p:cViewPr>
      <p:guideLst>
        <p:guide orient="horz" pos="2160"/>
        <p:guide pos="2880"/>
      </p:guideLst>
    </p:cSldViewPr>
  </p:slideViewPr>
  <p:notesTextViewPr>
    <p:cViewPr>
      <p:scale>
        <a:sx n="100" d="100"/>
        <a:sy n="100" d="100"/>
      </p:scale>
      <p:origin x="0" y="0"/>
    </p:cViewPr>
  </p:notesTextViewPr>
  <p:notesViewPr>
    <p:cSldViewPr>
      <p:cViewPr>
        <p:scale>
          <a:sx n="60" d="100"/>
          <a:sy n="60" d="100"/>
        </p:scale>
        <p:origin x="-3084" y="-228"/>
      </p:cViewPr>
      <p:guideLst>
        <p:guide orient="horz" pos="2448"/>
        <p:guide pos="5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179638" cy="388938"/>
          </a:xfrm>
          <a:prstGeom prst="rect">
            <a:avLst/>
          </a:prstGeom>
        </p:spPr>
        <p:txBody>
          <a:bodyPr vert="horz" lIns="91431" tIns="45715" rIns="91431" bIns="45715" rtlCol="0"/>
          <a:lstStyle>
            <a:lvl1pPr algn="l">
              <a:defRPr sz="1200"/>
            </a:lvl1pPr>
          </a:lstStyle>
          <a:p>
            <a:endParaRPr lang="en-IN"/>
          </a:p>
        </p:txBody>
      </p:sp>
      <p:sp>
        <p:nvSpPr>
          <p:cNvPr id="3" name="Date Placeholder 2"/>
          <p:cNvSpPr>
            <a:spLocks noGrp="1"/>
          </p:cNvSpPr>
          <p:nvPr>
            <p:ph type="dt" sz="quarter" idx="1"/>
          </p:nvPr>
        </p:nvSpPr>
        <p:spPr>
          <a:xfrm>
            <a:off x="2847975" y="0"/>
            <a:ext cx="2179638" cy="388938"/>
          </a:xfrm>
          <a:prstGeom prst="rect">
            <a:avLst/>
          </a:prstGeom>
        </p:spPr>
        <p:txBody>
          <a:bodyPr vert="horz" lIns="91431" tIns="45715" rIns="91431" bIns="45715" rtlCol="0"/>
          <a:lstStyle>
            <a:lvl1pPr algn="r">
              <a:defRPr sz="1200"/>
            </a:lvl1pPr>
          </a:lstStyle>
          <a:p>
            <a:fld id="{87DE97D9-50CF-4191-97A0-23D106AB52C1}" type="datetimeFigureOut">
              <a:rPr lang="en-US" smtClean="0"/>
              <a:t>3/29/2018</a:t>
            </a:fld>
            <a:endParaRPr lang="en-IN"/>
          </a:p>
        </p:txBody>
      </p:sp>
      <p:sp>
        <p:nvSpPr>
          <p:cNvPr id="4" name="Footer Placeholder 3"/>
          <p:cNvSpPr>
            <a:spLocks noGrp="1"/>
          </p:cNvSpPr>
          <p:nvPr>
            <p:ph type="ftr" sz="quarter" idx="2"/>
          </p:nvPr>
        </p:nvSpPr>
        <p:spPr>
          <a:xfrm>
            <a:off x="0" y="7381876"/>
            <a:ext cx="2179638" cy="388938"/>
          </a:xfrm>
          <a:prstGeom prst="rect">
            <a:avLst/>
          </a:prstGeom>
        </p:spPr>
        <p:txBody>
          <a:bodyPr vert="horz" lIns="91431" tIns="45715" rIns="91431" bIns="45715" rtlCol="0" anchor="b"/>
          <a:lstStyle>
            <a:lvl1pPr algn="l">
              <a:defRPr sz="1200"/>
            </a:lvl1pPr>
          </a:lstStyle>
          <a:p>
            <a:endParaRPr lang="en-IN"/>
          </a:p>
        </p:txBody>
      </p:sp>
      <p:sp>
        <p:nvSpPr>
          <p:cNvPr id="5" name="Slide Number Placeholder 4"/>
          <p:cNvSpPr>
            <a:spLocks noGrp="1"/>
          </p:cNvSpPr>
          <p:nvPr>
            <p:ph type="sldNum" sz="quarter" idx="3"/>
          </p:nvPr>
        </p:nvSpPr>
        <p:spPr>
          <a:xfrm>
            <a:off x="2847975" y="7381876"/>
            <a:ext cx="2179638" cy="388938"/>
          </a:xfrm>
          <a:prstGeom prst="rect">
            <a:avLst/>
          </a:prstGeom>
        </p:spPr>
        <p:txBody>
          <a:bodyPr vert="horz" lIns="91431" tIns="45715" rIns="91431" bIns="45715" rtlCol="0" anchor="b"/>
          <a:lstStyle>
            <a:lvl1pPr algn="r">
              <a:defRPr sz="1200"/>
            </a:lvl1pPr>
          </a:lstStyle>
          <a:p>
            <a:fld id="{1D2895CF-BE30-4473-AA1B-5C5935A90076}" type="slidenum">
              <a:rPr lang="en-IN" smtClean="0"/>
              <a:t>‹#›</a:t>
            </a:fld>
            <a:endParaRPr lang="en-IN"/>
          </a:p>
        </p:txBody>
      </p:sp>
    </p:spTree>
    <p:extLst>
      <p:ext uri="{BB962C8B-B14F-4D97-AF65-F5344CB8AC3E}">
        <p14:creationId xmlns:p14="http://schemas.microsoft.com/office/powerpoint/2010/main" val="1255471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896938" y="582613"/>
            <a:ext cx="3884612" cy="2914650"/>
          </a:xfrm>
          <a:prstGeom prst="rect">
            <a:avLst/>
          </a:prstGeom>
          <a:noFill/>
          <a:ln w="12700">
            <a:solidFill>
              <a:prstClr val="black"/>
            </a:solidFill>
          </a:ln>
        </p:spPr>
        <p:txBody>
          <a:bodyPr vert="horz" lIns="73145" tIns="36573" rIns="73145" bIns="36573" rtlCol="0" anchor="ctr"/>
          <a:lstStyle/>
          <a:p>
            <a:endParaRPr lang="en-IN"/>
          </a:p>
        </p:txBody>
      </p:sp>
      <p:sp>
        <p:nvSpPr>
          <p:cNvPr id="5" name="Notes Placeholder 4"/>
          <p:cNvSpPr>
            <a:spLocks noGrp="1"/>
          </p:cNvSpPr>
          <p:nvPr>
            <p:ph type="body" sz="quarter" idx="3"/>
          </p:nvPr>
        </p:nvSpPr>
        <p:spPr>
          <a:xfrm>
            <a:off x="858838" y="3670177"/>
            <a:ext cx="3941778" cy="3429025"/>
          </a:xfrm>
          <a:prstGeom prst="rect">
            <a:avLst/>
          </a:prstGeom>
        </p:spPr>
        <p:txBody>
          <a:bodyPr vert="horz" lIns="73145" tIns="36573" rIns="73145" bIns="36573"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Rectangle 7"/>
          <p:cNvSpPr>
            <a:spLocks noGrp="1" noChangeArrowheads="1"/>
          </p:cNvSpPr>
          <p:nvPr>
            <p:ph type="sldNum" sz="quarter" idx="5"/>
          </p:nvPr>
        </p:nvSpPr>
        <p:spPr bwMode="auto">
          <a:xfrm>
            <a:off x="2776540" y="7342584"/>
            <a:ext cx="2082695" cy="214315"/>
          </a:xfrm>
          <a:prstGeom prst="rect">
            <a:avLst/>
          </a:prstGeom>
          <a:noFill/>
          <a:ln w="9525">
            <a:noFill/>
            <a:miter lim="800000"/>
            <a:headEnd/>
            <a:tailEnd/>
          </a:ln>
          <a:effectLst/>
        </p:spPr>
        <p:txBody>
          <a:bodyPr vert="horz" wrap="square" lIns="79230" tIns="39616" rIns="79230" bIns="39616" numCol="1" anchor="ctr" anchorCtr="0" compatLnSpc="1">
            <a:prstTxWarp prst="textNoShape">
              <a:avLst/>
            </a:prstTxWarp>
          </a:bodyPr>
          <a:lstStyle>
            <a:lvl1pPr algn="r">
              <a:defRPr sz="1000" dirty="0">
                <a:latin typeface="Arial" panose="020B0604020202020204" pitchFamily="34" charset="0"/>
                <a:cs typeface="Arial" panose="020B0604020202020204" pitchFamily="34" charset="0"/>
              </a:defRPr>
            </a:lvl1pPr>
          </a:lstStyle>
          <a:p>
            <a:pPr>
              <a:defRPr/>
            </a:pPr>
            <a:r>
              <a:rPr lang="en-US"/>
              <a:t>Page 0-</a:t>
            </a:r>
            <a:fld id="{70C4EBEA-3960-4EF3-8101-E19980F43A07}" type="slidenum">
              <a:rPr lang="en-US" smtClean="0"/>
              <a:pPr>
                <a:defRPr/>
              </a:pPr>
              <a:t>‹#›</a:t>
            </a:fld>
            <a:r>
              <a:rPr lang="en-US"/>
              <a:t> </a:t>
            </a:r>
          </a:p>
        </p:txBody>
      </p:sp>
      <p:sp>
        <p:nvSpPr>
          <p:cNvPr id="11" name="TextBox 10"/>
          <p:cNvSpPr txBox="1"/>
          <p:nvPr/>
        </p:nvSpPr>
        <p:spPr>
          <a:xfrm>
            <a:off x="157146" y="182139"/>
            <a:ext cx="4662504" cy="233894"/>
          </a:xfrm>
          <a:prstGeom prst="rect">
            <a:avLst/>
          </a:prstGeom>
          <a:noFill/>
        </p:spPr>
        <p:txBody>
          <a:bodyPr wrap="square" lIns="79230" tIns="39616" rIns="79230" bIns="39616">
            <a:spAutoFit/>
          </a:bodyPr>
          <a:lstStyle/>
          <a:p>
            <a:pPr>
              <a:defRPr/>
            </a:pPr>
            <a:r>
              <a:rPr lang="en-US" sz="1000" b="1" dirty="0">
                <a:solidFill>
                  <a:schemeClr val="tx1"/>
                </a:solidFill>
                <a:latin typeface="Arial" panose="020B0604020202020204" pitchFamily="34" charset="0"/>
                <a:ea typeface="ＭＳ Ｐゴシック" pitchFamily="34" charset="-128"/>
                <a:cs typeface="Arial" panose="020B0604020202020204" pitchFamily="34" charset="0"/>
              </a:rPr>
              <a:t>Object-Oriented Programming (OOP)</a:t>
            </a:r>
          </a:p>
        </p:txBody>
      </p:sp>
      <p:sp>
        <p:nvSpPr>
          <p:cNvPr id="12" name="Line 8"/>
          <p:cNvSpPr>
            <a:spLocks noChangeShapeType="1"/>
          </p:cNvSpPr>
          <p:nvPr/>
        </p:nvSpPr>
        <p:spPr bwMode="auto">
          <a:xfrm flipH="1">
            <a:off x="671316" y="493872"/>
            <a:ext cx="43085" cy="6974944"/>
          </a:xfrm>
          <a:prstGeom prst="line">
            <a:avLst/>
          </a:prstGeom>
          <a:noFill/>
          <a:ln w="9525">
            <a:solidFill>
              <a:schemeClr val="tx1"/>
            </a:solidFill>
            <a:round/>
            <a:headEnd/>
            <a:tailEnd/>
          </a:ln>
          <a:effectLst/>
        </p:spPr>
        <p:txBody>
          <a:bodyPr lIns="79230" tIns="39616" rIns="79230" bIns="39616"/>
          <a:lstStyle/>
          <a:p>
            <a:pPr>
              <a:defRPr/>
            </a:pPr>
            <a:endParaRPr lang="en-US"/>
          </a:p>
        </p:txBody>
      </p:sp>
    </p:spTree>
    <p:extLst>
      <p:ext uri="{BB962C8B-B14F-4D97-AF65-F5344CB8AC3E}">
        <p14:creationId xmlns:p14="http://schemas.microsoft.com/office/powerpoint/2010/main" val="31392344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4"/>
          <p:cNvSpPr>
            <a:spLocks noGrp="1" noRot="1" noChangeAspect="1" noTextEdit="1"/>
          </p:cNvSpPr>
          <p:nvPr>
            <p:ph type="sldImg"/>
          </p:nvPr>
        </p:nvSpPr>
        <p:spPr bwMode="auto">
          <a:xfrm>
            <a:off x="896938" y="582613"/>
            <a:ext cx="3884612" cy="29146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5"/>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Notes Placeholder 2"/>
          <p:cNvSpPr txBox="1">
            <a:spLocks/>
          </p:cNvSpPr>
          <p:nvPr/>
        </p:nvSpPr>
        <p:spPr>
          <a:xfrm>
            <a:off x="930424" y="3659104"/>
            <a:ext cx="3888432" cy="3611472"/>
          </a:xfrm>
          <a:prstGeom prst="rect">
            <a:avLst/>
          </a:prstGeom>
        </p:spPr>
        <p:txBody>
          <a:bodyPr vert="horz" lIns="73145" tIns="36573" rIns="73145" bIns="36573" rtlCol="0">
            <a:noAutofit/>
          </a:bodyPr>
          <a:lstStyle>
            <a:lvl1pPr marL="0" algn="l" defTabSz="914400" rtl="0" eaLnBrk="1" latinLnBrk="0" hangingPunct="1">
              <a:defRPr sz="1200" kern="1200">
                <a:solidFill>
                  <a:schemeClr val="tx1"/>
                </a:solidFill>
                <a:latin typeface="Candara" pitchFamily="34" charset="0"/>
                <a:ea typeface="+mn-ea"/>
                <a:cs typeface="+mn-cs"/>
              </a:defRPr>
            </a:lvl1pPr>
            <a:lvl2pPr marL="457200" algn="l" defTabSz="914400" rtl="0" eaLnBrk="1" latinLnBrk="0" hangingPunct="1">
              <a:defRPr sz="1200" kern="1200">
                <a:solidFill>
                  <a:schemeClr val="tx1"/>
                </a:solidFill>
                <a:latin typeface="Candara" pitchFamily="34" charset="0"/>
                <a:ea typeface="+mn-ea"/>
                <a:cs typeface="+mn-cs"/>
              </a:defRPr>
            </a:lvl2pPr>
            <a:lvl3pPr marL="914400" algn="l" defTabSz="914400" rtl="0" eaLnBrk="1" latinLnBrk="0" hangingPunct="1">
              <a:defRPr sz="1200" kern="1200">
                <a:solidFill>
                  <a:schemeClr val="tx1"/>
                </a:solidFill>
                <a:latin typeface="Candara" pitchFamily="34" charset="0"/>
                <a:ea typeface="+mn-ea"/>
                <a:cs typeface="+mn-cs"/>
              </a:defRPr>
            </a:lvl3pPr>
            <a:lvl4pPr marL="1371600" algn="l" defTabSz="914400" rtl="0" eaLnBrk="1" latinLnBrk="0" hangingPunct="1">
              <a:defRPr sz="1200" kern="1200">
                <a:solidFill>
                  <a:schemeClr val="tx1"/>
                </a:solidFill>
                <a:latin typeface="Candara" pitchFamily="34" charset="0"/>
                <a:ea typeface="+mn-ea"/>
                <a:cs typeface="+mn-cs"/>
              </a:defRPr>
            </a:lvl4pPr>
            <a:lvl5pPr marL="1828800" algn="l" defTabSz="914400" rtl="0" eaLnBrk="1" latinLnBrk="0" hangingPunct="1">
              <a:defRPr sz="1200" kern="1200">
                <a:solidFill>
                  <a:schemeClr val="tx1"/>
                </a:solidFill>
                <a:latin typeface="Candar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©2016 Capgemini. All rights reserved.</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The information contained in this document is proprietary and confidential. For Capgemini only.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10</a:t>
            </a:fld>
            <a:r>
              <a:rPr lang="en-US"/>
              <a:t> </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11</a:t>
            </a:fld>
            <a:r>
              <a:rPr lang="en-US"/>
              <a:t> </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a:xfrm>
            <a:off x="858838" y="3886200"/>
            <a:ext cx="3941778" cy="3429025"/>
          </a:xfrm>
        </p:spPr>
        <p:txBody>
          <a:bodyPr>
            <a:normAutofit/>
          </a:bodyPr>
          <a:lstStyle/>
          <a:p>
            <a:endParaRPr lang="en-IN" dirty="0"/>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2</a:t>
            </a:fld>
            <a:r>
              <a:rPr lang="en-US"/>
              <a:t>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a:xfrm>
            <a:off x="858838" y="3886200"/>
            <a:ext cx="3941778" cy="3429025"/>
          </a:xfrm>
        </p:spPr>
        <p:txBody>
          <a:bodyPr>
            <a:normAutofit/>
          </a:bodyPr>
          <a:lstStyle/>
          <a:p>
            <a:endParaRPr lang="en-IN" dirty="0"/>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3</a:t>
            </a:fld>
            <a:r>
              <a:rPr lang="en-US"/>
              <a:t>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4</a:t>
            </a:fld>
            <a:r>
              <a:rPr lang="en-US"/>
              <a:t> </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5</a:t>
            </a:fld>
            <a:r>
              <a:rPr lang="en-US"/>
              <a:t>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6</a:t>
            </a:fld>
            <a:r>
              <a:rPr lang="en-US"/>
              <a:t>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7</a:t>
            </a:fld>
            <a:r>
              <a:rPr lang="en-US"/>
              <a:t> </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8</a:t>
            </a:fld>
            <a:r>
              <a:rPr lang="en-US"/>
              <a:t>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6938" y="582613"/>
            <a:ext cx="3884612" cy="2914650"/>
          </a:xfrm>
        </p:spPr>
      </p:sp>
      <p:sp>
        <p:nvSpPr>
          <p:cNvPr id="3" name="Notes Placeholder 2"/>
          <p:cNvSpPr>
            <a:spLocks noGrp="1"/>
          </p:cNvSpPr>
          <p:nvPr>
            <p:ph type="body" idx="1"/>
          </p:nvPr>
        </p:nvSpPr>
        <p:spPr/>
        <p:txBody>
          <a:bodyPr>
            <a:normAutofit/>
          </a:bodyPr>
          <a:lstStyle/>
          <a:p>
            <a:endParaRPr lang="en-IN"/>
          </a:p>
        </p:txBody>
      </p:sp>
      <p:sp>
        <p:nvSpPr>
          <p:cNvPr id="5" name="Slide Number Placeholder 4"/>
          <p:cNvSpPr>
            <a:spLocks noGrp="1"/>
          </p:cNvSpPr>
          <p:nvPr>
            <p:ph type="sldNum" sz="quarter" idx="10"/>
          </p:nvPr>
        </p:nvSpPr>
        <p:spPr/>
        <p:txBody>
          <a:bodyPr/>
          <a:lstStyle/>
          <a:p>
            <a:pPr>
              <a:defRPr/>
            </a:pPr>
            <a:r>
              <a:rPr lang="en-US"/>
              <a:t>Page 0-</a:t>
            </a:r>
            <a:fld id="{70C4EBEA-3960-4EF3-8101-E19980F43A07}" type="slidenum">
              <a:rPr lang="en-US" smtClean="0"/>
              <a:pPr>
                <a:defRPr/>
              </a:pPr>
              <a:t>9</a:t>
            </a:fld>
            <a:r>
              <a:rPr lang="en-US"/>
              <a: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5.png"/><Relationship Id="rId14" Type="http://schemas.openxmlformats.org/officeDocument/2006/relationships/hyperlink" Target="http://www.capgemini.com/"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emf"/><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7.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svg"/><Relationship Id="rId2" Type="http://schemas.openxmlformats.org/officeDocument/2006/relationships/image" Target="../media/image47.png"/><Relationship Id="rId1" Type="http://schemas.openxmlformats.org/officeDocument/2006/relationships/slideMaster" Target="../slideMasters/slideMaster4.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9.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ct val="100000"/>
              </a:lnSpc>
              <a:defRPr lang="en-US" sz="32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en-US" sz="24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93053146"/>
      </p:ext>
    </p:extLst>
  </p:cSld>
  <p:clrMapOvr>
    <a:masterClrMapping/>
  </p:clrMapOvr>
  <p:hf sldNum="0" hdr="0" dt="0"/>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025704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44070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5606124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790277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73878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9595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4830668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13023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52940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11935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sp>
        <p:nvSpPr>
          <p:cNvPr id="2" name="Title 1"/>
          <p:cNvSpPr>
            <a:spLocks noGrp="1"/>
          </p:cNvSpPr>
          <p:nvPr>
            <p:ph type="ctrTitle" hasCustomPrompt="1"/>
            <p:custDataLst>
              <p:tags r:id="rId2"/>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3"/>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18990065"/>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51893522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887583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6009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42581927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06631023"/>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0629171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1549047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231534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66980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274255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2264867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25027384"/>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70607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350297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299371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39637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87372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142292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7731525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91797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02305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43"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53949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3645124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730657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85595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305991" y="2073275"/>
            <a:ext cx="8532019" cy="4178300"/>
          </a:xfrm>
          <a:prstGeom prst="rect">
            <a:avLst/>
          </a:prstGeom>
        </p:spPr>
        <p:txBody>
          <a:bodyPr anchor="ctr"/>
          <a:lstStyle>
            <a:lvl1pPr marL="0" indent="0" algn="ctr">
              <a:buNone/>
              <a:defRPr/>
            </a:lvl1pPr>
          </a:lstStyle>
          <a:p>
            <a:r>
              <a:rPr lang="en-US"/>
              <a:t>Click icon to add table</a:t>
            </a:r>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50636077"/>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2073389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7198675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17115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7022932" y="0"/>
            <a:ext cx="212106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7393977"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8127098"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8155252"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7393977"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8155252"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7393977"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8155252"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7393977"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8155252"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7393977"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8155252"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513161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90260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7553229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94730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35967300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6988087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2867683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382600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67660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674476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879105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sv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2.sv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3.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image" Target="../media/image2.sv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1.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pic>
        <p:nvPicPr>
          <p:cNvPr id="6" name="Graphic 5">
            <a:extLst>
              <a:ext uri="{FF2B5EF4-FFF2-40B4-BE49-F238E27FC236}">
                <a16:creationId xmlns:a16="http://schemas.microsoft.com/office/drawing/2014/main" id="{145103E5-C9E8-4AD9-96D3-57B810E8B308}"/>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46152002"/>
      </p:ext>
    </p:extLst>
  </p:cSld>
  <p:clrMap bg1="lt1" tx1="dk1" bg2="lt2" tx2="dk2" accent1="accent1" accent2="accent2" accent3="accent3" accent4="accent4" accent5="accent5" accent6="accent6" hlink="hlink" folHlink="folHlink"/>
  <p:sldLayoutIdLst>
    <p:sldLayoutId id="2147483695" r:id="rId1"/>
    <p:sldLayoutId id="2147483701" r:id="rId2"/>
    <p:sldLayoutId id="2147483754" r:id="rId3"/>
    <p:sldLayoutId id="2147483703" r:id="rId4"/>
    <p:sldLayoutId id="2147483704" r:id="rId5"/>
    <p:sldLayoutId id="2147483705" r:id="rId6"/>
    <p:sldLayoutId id="2147483706" r:id="rId7"/>
  </p:sldLayoutIdLst>
  <p:hf sldNum="0" hdr="0" dt="0"/>
  <p:txStyles>
    <p:titleStyle>
      <a:lvl1pPr algn="l" defTabSz="685800" rtl="0" eaLnBrk="1" latinLnBrk="0" hangingPunct="1">
        <a:lnSpc>
          <a:spcPct val="10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85750" indent="-285750" algn="l" defTabSz="685800" rtl="0" eaLnBrk="1" latinLnBrk="0" hangingPunct="1">
        <a:lnSpc>
          <a:spcPct val="100000"/>
        </a:lnSpc>
        <a:spcBef>
          <a:spcPts val="750"/>
        </a:spcBef>
        <a:buClr>
          <a:schemeClr val="tx2"/>
        </a:buClr>
        <a:buFont typeface="Wingdings" panose="05000000000000000000" pitchFamily="2" charset="2"/>
        <a:buChar char="Ø"/>
        <a:defRPr sz="19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100000"/>
        </a:lnSpc>
        <a:spcBef>
          <a:spcPts val="375"/>
        </a:spcBef>
        <a:buClr>
          <a:schemeClr val="tx2"/>
        </a:buClr>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100000"/>
        </a:lnSpc>
        <a:spcBef>
          <a:spcPts val="375"/>
        </a:spcBef>
        <a:buClr>
          <a:schemeClr val="tx2"/>
        </a:buClr>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100000"/>
        </a:lnSpc>
        <a:spcBef>
          <a:spcPts val="375"/>
        </a:spcBef>
        <a:buClr>
          <a:schemeClr val="tx2"/>
        </a:buClr>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100000"/>
        </a:lnSpc>
        <a:spcBef>
          <a:spcPts val="375"/>
        </a:spcBef>
        <a:buClr>
          <a:schemeClr val="tx2"/>
        </a:buClr>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7721218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49768621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90408952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BB4AE5-AD5A-43FA-B44D-9B2DC3075704}"/>
              </a:ext>
            </a:extLst>
          </p:cNvPr>
          <p:cNvSpPr>
            <a:spLocks noGrp="1"/>
          </p:cNvSpPr>
          <p:nvPr>
            <p:ph type="ctrTitle"/>
          </p:nvPr>
        </p:nvSpPr>
        <p:spPr>
          <a:xfrm>
            <a:off x="305991" y="3068961"/>
            <a:ext cx="4338017" cy="720725"/>
          </a:xfrm>
        </p:spPr>
        <p:txBody>
          <a:bodyPr/>
          <a:lstStyle/>
          <a:p>
            <a:r>
              <a:rPr lang="en-US" dirty="0"/>
              <a:t>Object-Oriented Programming (OOP)</a:t>
            </a:r>
          </a:p>
        </p:txBody>
      </p:sp>
      <p:sp>
        <p:nvSpPr>
          <p:cNvPr id="4" name="Subtitle 3">
            <a:extLst>
              <a:ext uri="{FF2B5EF4-FFF2-40B4-BE49-F238E27FC236}">
                <a16:creationId xmlns:a16="http://schemas.microsoft.com/office/drawing/2014/main" id="{CF2B24EB-6AEF-4867-BD8E-88653987367D}"/>
              </a:ext>
            </a:extLst>
          </p:cNvPr>
          <p:cNvSpPr>
            <a:spLocks noGrp="1"/>
          </p:cNvSpPr>
          <p:nvPr>
            <p:ph type="subTitle" idx="1"/>
          </p:nvPr>
        </p:nvSpPr>
        <p:spPr/>
        <p:txBody>
          <a:bodyPr/>
          <a:lstStyle/>
          <a:p>
            <a:r>
              <a:rPr lang="en-US" dirty="0"/>
              <a:t>Lesson 00:</a:t>
            </a:r>
          </a:p>
        </p:txBody>
      </p:sp>
    </p:spTree>
    <p:extLst>
      <p:ext uri="{BB962C8B-B14F-4D97-AF65-F5344CB8AC3E}">
        <p14:creationId xmlns:p14="http://schemas.microsoft.com/office/powerpoint/2010/main" val="364718569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References</a:t>
            </a:r>
          </a:p>
        </p:txBody>
      </p:sp>
      <p:sp>
        <p:nvSpPr>
          <p:cNvPr id="5" name="Content Placeholder 4"/>
          <p:cNvSpPr>
            <a:spLocks noGrp="1"/>
          </p:cNvSpPr>
          <p:nvPr>
            <p:ph idx="1"/>
          </p:nvPr>
        </p:nvSpPr>
        <p:spPr>
          <a:xfrm>
            <a:off x="298516" y="1494766"/>
            <a:ext cx="6505732" cy="4643751"/>
          </a:xfrm>
        </p:spPr>
        <p:txBody>
          <a:bodyPr/>
          <a:lstStyle/>
          <a:p>
            <a:r>
              <a:rPr lang="en-US" dirty="0"/>
              <a:t>Books:</a:t>
            </a:r>
          </a:p>
          <a:p>
            <a:pPr lvl="1"/>
            <a:r>
              <a:rPr lang="en-US" dirty="0" err="1"/>
              <a:t>Sams</a:t>
            </a:r>
            <a:r>
              <a:rPr lang="en-US" dirty="0"/>
              <a:t> Teach Yourself Object Oriented Programming in 21 Days; by Anthony </a:t>
            </a:r>
            <a:r>
              <a:rPr lang="en-US" dirty="0" err="1"/>
              <a:t>Sintes</a:t>
            </a:r>
            <a:r>
              <a:rPr lang="en-US" dirty="0"/>
              <a:t> (</a:t>
            </a:r>
            <a:r>
              <a:rPr lang="en-US" dirty="0" err="1"/>
              <a:t>Sams</a:t>
            </a:r>
            <a:r>
              <a:rPr lang="en-US" dirty="0"/>
              <a:t> Publishing)</a:t>
            </a:r>
          </a:p>
          <a:p>
            <a:pPr lvl="1"/>
            <a:r>
              <a:rPr lang="en-US" dirty="0"/>
              <a:t>Object-Oriented Software Construction; by Bertrand Meyer, (Prentice-Hall)</a:t>
            </a:r>
          </a:p>
          <a:p>
            <a:pPr lvl="1"/>
            <a:r>
              <a:rPr lang="en-US" dirty="0"/>
              <a:t>The Object-Oriented Thought Process; by Matt </a:t>
            </a:r>
            <a:r>
              <a:rPr lang="en-US" dirty="0" err="1"/>
              <a:t>Weisfeld</a:t>
            </a:r>
            <a:r>
              <a:rPr lang="en-US" dirty="0"/>
              <a:t> (</a:t>
            </a:r>
            <a:r>
              <a:rPr lang="en-US" dirty="0" err="1"/>
              <a:t>Sams</a:t>
            </a:r>
            <a:r>
              <a:rPr lang="en-US" dirty="0"/>
              <a:t> Publishing)</a:t>
            </a:r>
          </a:p>
          <a:p>
            <a:pPr lvl="1"/>
            <a:endParaRPr lang="en-US" dirty="0"/>
          </a:p>
          <a:p>
            <a:r>
              <a:rPr lang="en-US" dirty="0"/>
              <a:t>Websites:</a:t>
            </a:r>
          </a:p>
          <a:p>
            <a:pPr lvl="1"/>
            <a:r>
              <a:rPr lang="en-US" dirty="0"/>
              <a:t>http://java.sun.com   </a:t>
            </a:r>
          </a:p>
          <a:p>
            <a:pPr lvl="1"/>
            <a:r>
              <a:rPr lang="en-US" dirty="0"/>
              <a:t>http://gd.tuwien.ac.at/languages/c/c++oop-pmueller</a:t>
            </a:r>
          </a:p>
          <a:p>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Next Step Courses</a:t>
            </a:r>
          </a:p>
        </p:txBody>
      </p:sp>
      <p:sp>
        <p:nvSpPr>
          <p:cNvPr id="6" name="Content Placeholder 5"/>
          <p:cNvSpPr>
            <a:spLocks noGrp="1"/>
          </p:cNvSpPr>
          <p:nvPr>
            <p:ph idx="1"/>
          </p:nvPr>
        </p:nvSpPr>
        <p:spPr/>
        <p:txBody>
          <a:bodyPr/>
          <a:lstStyle/>
          <a:p>
            <a:r>
              <a:rPr lang="en-US" dirty="0"/>
              <a:t>Programming with Object Oriented languages</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Document History</a:t>
            </a:r>
          </a:p>
        </p:txBody>
      </p:sp>
      <p:graphicFrame>
        <p:nvGraphicFramePr>
          <p:cNvPr id="4" name="Group 59"/>
          <p:cNvGraphicFramePr>
            <a:graphicFrameLocks noGrp="1"/>
          </p:cNvGraphicFramePr>
          <p:nvPr>
            <p:ph idx="1"/>
            <p:extLst>
              <p:ext uri="{D42A27DB-BD31-4B8C-83A1-F6EECF244321}">
                <p14:modId xmlns:p14="http://schemas.microsoft.com/office/powerpoint/2010/main" val="3348604623"/>
              </p:ext>
            </p:extLst>
          </p:nvPr>
        </p:nvGraphicFramePr>
        <p:xfrm>
          <a:off x="298450" y="1495425"/>
          <a:ext cx="8538920" cy="4914278"/>
        </p:xfrm>
        <a:graphic>
          <a:graphicData uri="http://schemas.openxmlformats.org/drawingml/2006/table">
            <a:tbl>
              <a:tblPr/>
              <a:tblGrid>
                <a:gridCol w="629920">
                  <a:extLst>
                    <a:ext uri="{9D8B030D-6E8A-4147-A177-3AD203B41FA5}">
                      <a16:colId xmlns:a16="http://schemas.microsoft.com/office/drawing/2014/main" val="20000"/>
                    </a:ext>
                  </a:extLst>
                </a:gridCol>
                <a:gridCol w="769903">
                  <a:extLst>
                    <a:ext uri="{9D8B030D-6E8A-4147-A177-3AD203B41FA5}">
                      <a16:colId xmlns:a16="http://schemas.microsoft.com/office/drawing/2014/main" val="20001"/>
                    </a:ext>
                  </a:extLst>
                </a:gridCol>
                <a:gridCol w="909885">
                  <a:extLst>
                    <a:ext uri="{9D8B030D-6E8A-4147-A177-3AD203B41FA5}">
                      <a16:colId xmlns:a16="http://schemas.microsoft.com/office/drawing/2014/main" val="20002"/>
                    </a:ext>
                  </a:extLst>
                </a:gridCol>
                <a:gridCol w="1609796">
                  <a:extLst>
                    <a:ext uri="{9D8B030D-6E8A-4147-A177-3AD203B41FA5}">
                      <a16:colId xmlns:a16="http://schemas.microsoft.com/office/drawing/2014/main" val="20003"/>
                    </a:ext>
                  </a:extLst>
                </a:gridCol>
                <a:gridCol w="1049867">
                  <a:extLst>
                    <a:ext uri="{9D8B030D-6E8A-4147-A177-3AD203B41FA5}">
                      <a16:colId xmlns:a16="http://schemas.microsoft.com/office/drawing/2014/main" val="20004"/>
                    </a:ext>
                  </a:extLst>
                </a:gridCol>
                <a:gridCol w="909885">
                  <a:extLst>
                    <a:ext uri="{9D8B030D-6E8A-4147-A177-3AD203B41FA5}">
                      <a16:colId xmlns:a16="http://schemas.microsoft.com/office/drawing/2014/main" val="20005"/>
                    </a:ext>
                  </a:extLst>
                </a:gridCol>
                <a:gridCol w="2659664">
                  <a:extLst>
                    <a:ext uri="{9D8B030D-6E8A-4147-A177-3AD203B41FA5}">
                      <a16:colId xmlns:a16="http://schemas.microsoft.com/office/drawing/2014/main" val="20006"/>
                    </a:ext>
                  </a:extLst>
                </a:gridCol>
              </a:tblGrid>
              <a:tr h="972667">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Date</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Course Version No.</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Software Version No.</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Developer / SME</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a:ln>
                            <a:noFill/>
                          </a:ln>
                          <a:solidFill>
                            <a:schemeClr val="tx1"/>
                          </a:solidFill>
                          <a:effectLst/>
                          <a:latin typeface="+mj-lt"/>
                          <a:ea typeface="+mn-ea"/>
                          <a:cs typeface="+mn-cs"/>
                        </a:rPr>
                        <a:t>Reviewer(s)</a:t>
                      </a:r>
                    </a:p>
                  </a:txBody>
                  <a:tcPr marL="66659" marR="66659"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a:ln>
                            <a:noFill/>
                          </a:ln>
                          <a:solidFill>
                            <a:schemeClr val="tx1"/>
                          </a:solidFill>
                          <a:effectLst/>
                          <a:latin typeface="+mj-lt"/>
                          <a:ea typeface="+mn-ea"/>
                          <a:cs typeface="+mn-cs"/>
                        </a:rPr>
                        <a:t>Approver</a:t>
                      </a:r>
                    </a:p>
                  </a:txBody>
                  <a:tcPr marL="66659" marR="66659" marT="0" marB="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Change Record Remarks</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6397">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Oct-2008</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0.1</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NA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err="1">
                          <a:ln>
                            <a:noFill/>
                          </a:ln>
                          <a:solidFill>
                            <a:schemeClr val="tx1"/>
                          </a:solidFill>
                          <a:effectLst/>
                          <a:latin typeface="+mj-lt"/>
                        </a:rPr>
                        <a:t>Shrilata</a:t>
                      </a:r>
                      <a:r>
                        <a:rPr kumimoji="0" lang="en-US" sz="1200" b="0" i="0" u="none" strike="noStrike" cap="none" normalizeH="0" baseline="0" dirty="0">
                          <a:ln>
                            <a:noFill/>
                          </a:ln>
                          <a:solidFill>
                            <a:schemeClr val="tx1"/>
                          </a:solidFill>
                          <a:effectLst/>
                          <a:latin typeface="+mj-lt"/>
                        </a:rPr>
                        <a:t> </a:t>
                      </a:r>
                      <a:r>
                        <a:rPr kumimoji="0" lang="en-US" sz="1200" b="0" i="0" u="none" strike="noStrike" cap="none" normalizeH="0" baseline="0" dirty="0" err="1">
                          <a:ln>
                            <a:noFill/>
                          </a:ln>
                          <a:solidFill>
                            <a:schemeClr val="tx1"/>
                          </a:solidFill>
                          <a:effectLst/>
                          <a:latin typeface="+mj-lt"/>
                        </a:rPr>
                        <a:t>Tavargeri</a:t>
                      </a:r>
                      <a:endParaRPr kumimoji="0" lang="en-US" sz="1200" b="0" i="0" u="none" strike="noStrike" cap="none" normalizeH="0" baseline="0" dirty="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dirty="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dirty="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Content creation. Inputs from existing material in MS word format and corresponding ppt.</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0725">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Nov-2008</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0.2</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NA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Veena Deshpande / Rashmi </a:t>
                      </a:r>
                      <a:r>
                        <a:rPr kumimoji="0" lang="en-US" sz="1200" b="0" i="0" u="none" strike="noStrike" cap="none" normalizeH="0" baseline="0" dirty="0" err="1">
                          <a:ln>
                            <a:noFill/>
                          </a:ln>
                          <a:solidFill>
                            <a:schemeClr val="tx1"/>
                          </a:solidFill>
                          <a:effectLst/>
                          <a:latin typeface="+mj-lt"/>
                        </a:rPr>
                        <a:t>Bharti</a:t>
                      </a:r>
                      <a:endParaRPr kumimoji="0" lang="en-US" sz="1200" b="0" i="0" u="none" strike="noStrike" cap="none" normalizeH="0" baseline="0" dirty="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dirty="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dirty="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Review</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384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Dec-2008</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0.3</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NA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CLS team</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Review</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4641">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Jan-2009</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1.0</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NA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Nilendra Nagwekar</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Review</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5848">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Jul-2009</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2.0</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NA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Shrilata Tavargeri</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Content revamp. Inputs from review team.</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4296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May-2011</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2.1</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NA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a:ln>
                            <a:noFill/>
                          </a:ln>
                          <a:solidFill>
                            <a:schemeClr val="tx1"/>
                          </a:solidFill>
                          <a:effectLst/>
                          <a:latin typeface="+mj-lt"/>
                        </a:rPr>
                        <a:t>Veena Deshpande</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endParaRPr kumimoji="0" lang="en-US" sz="1200" b="0" i="0" u="none" strike="noStrike" cap="none" normalizeH="0" baseline="0">
                        <a:ln>
                          <a:noFill/>
                        </a:ln>
                        <a:solidFill>
                          <a:schemeClr val="tx1"/>
                        </a:solidFill>
                        <a:effectLst/>
                        <a:latin typeface="+mj-lt"/>
                      </a:endParaRP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Refinements to include contents from WBT slides and review comments of Integration Exercise</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3272">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Apr- 2015</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2.2</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NA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Kavita Arora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Anjulata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Mahima Sharma</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200" b="0" i="0" u="none" strike="noStrike" cap="none" normalizeH="0" baseline="0" dirty="0">
                          <a:ln>
                            <a:noFill/>
                          </a:ln>
                          <a:solidFill>
                            <a:schemeClr val="tx1"/>
                          </a:solidFill>
                          <a:effectLst/>
                          <a:latin typeface="+mj-lt"/>
                        </a:rPr>
                        <a:t>Made changes according to revised TOC</a:t>
                      </a:r>
                    </a:p>
                  </a:txBody>
                  <a:tcPr marL="88879" marR="88879"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Course Goals and Non Goals</a:t>
            </a:r>
          </a:p>
        </p:txBody>
      </p:sp>
      <p:sp>
        <p:nvSpPr>
          <p:cNvPr id="4" name="Content Placeholder 3"/>
          <p:cNvSpPr>
            <a:spLocks noGrp="1"/>
          </p:cNvSpPr>
          <p:nvPr>
            <p:ph idx="1"/>
          </p:nvPr>
        </p:nvSpPr>
        <p:spPr/>
        <p:txBody>
          <a:bodyPr/>
          <a:lstStyle/>
          <a:p>
            <a:r>
              <a:rPr lang="en-US" dirty="0"/>
              <a:t>Course Goals</a:t>
            </a:r>
          </a:p>
          <a:p>
            <a:pPr lvl="1"/>
            <a:r>
              <a:rPr lang="en-US" dirty="0"/>
              <a:t>At the end of this program, participants will gain an understanding of: </a:t>
            </a:r>
          </a:p>
          <a:p>
            <a:pPr lvl="2"/>
            <a:r>
              <a:rPr lang="en-US" dirty="0"/>
              <a:t>Principles of Object-Oriented technology	</a:t>
            </a:r>
          </a:p>
          <a:p>
            <a:pPr lvl="2"/>
            <a:r>
              <a:rPr lang="en-US" dirty="0"/>
              <a:t>Concepts and terminology associated with Object-Oriented technology </a:t>
            </a:r>
          </a:p>
          <a:p>
            <a:r>
              <a:rPr lang="en-US" dirty="0"/>
              <a:t>Course Non Goals</a:t>
            </a:r>
          </a:p>
          <a:p>
            <a:pPr lvl="1"/>
            <a:r>
              <a:rPr lang="en-US" dirty="0"/>
              <a:t>This program does not attempt: </a:t>
            </a:r>
          </a:p>
          <a:p>
            <a:pPr lvl="2"/>
            <a:r>
              <a:rPr lang="en-US" dirty="0"/>
              <a:t>To explain features of OOP using sample code, or </a:t>
            </a:r>
          </a:p>
          <a:p>
            <a:pPr lvl="2"/>
            <a:r>
              <a:rPr lang="en-US" dirty="0"/>
              <a:t>To go into technology specific details.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Pre-requisites</a:t>
            </a:r>
          </a:p>
        </p:txBody>
      </p:sp>
      <p:sp>
        <p:nvSpPr>
          <p:cNvPr id="3" name="Content Placeholder 2"/>
          <p:cNvSpPr>
            <a:spLocks noGrp="1"/>
          </p:cNvSpPr>
          <p:nvPr>
            <p:ph idx="1"/>
          </p:nvPr>
        </p:nvSpPr>
        <p:spPr/>
        <p:txBody>
          <a:bodyPr/>
          <a:lstStyle/>
          <a:p>
            <a:r>
              <a:rPr lang="en-US" dirty="0">
                <a:solidFill>
                  <a:schemeClr val="tx1"/>
                </a:solidFill>
              </a:rPr>
              <a:t>Fair Knowledge of any programming language</a:t>
            </a:r>
          </a:p>
          <a:p>
            <a:endParaRPr lang="en-IN"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Intended Audience</a:t>
            </a:r>
          </a:p>
        </p:txBody>
      </p:sp>
      <p:sp>
        <p:nvSpPr>
          <p:cNvPr id="5" name="Content Placeholder 4"/>
          <p:cNvSpPr>
            <a:spLocks noGrp="1"/>
          </p:cNvSpPr>
          <p:nvPr>
            <p:ph idx="1"/>
          </p:nvPr>
        </p:nvSpPr>
        <p:spPr/>
        <p:txBody>
          <a:bodyPr/>
          <a:lstStyle/>
          <a:p>
            <a:r>
              <a:rPr lang="en-US" dirty="0"/>
              <a:t>Developers in Object-Oriented technology</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Day Wise Schedule</a:t>
            </a:r>
          </a:p>
        </p:txBody>
      </p:sp>
      <p:sp>
        <p:nvSpPr>
          <p:cNvPr id="4" name="Content Placeholder 3"/>
          <p:cNvSpPr>
            <a:spLocks noGrp="1"/>
          </p:cNvSpPr>
          <p:nvPr>
            <p:ph idx="1"/>
          </p:nvPr>
        </p:nvSpPr>
        <p:spPr/>
        <p:txBody>
          <a:bodyPr/>
          <a:lstStyle/>
          <a:p>
            <a:r>
              <a:rPr lang="en-US" dirty="0"/>
              <a:t>Day 1</a:t>
            </a:r>
          </a:p>
          <a:p>
            <a:pPr lvl="1"/>
            <a:r>
              <a:rPr lang="en-US" dirty="0"/>
              <a:t>Lesson 1: Introduction to Object-Oriented technology </a:t>
            </a:r>
          </a:p>
          <a:p>
            <a:pPr lvl="1"/>
            <a:r>
              <a:rPr lang="en-US" dirty="0"/>
              <a:t>Lesson 2: Objects and Classes</a:t>
            </a:r>
          </a:p>
          <a:p>
            <a:pPr lvl="1"/>
            <a:r>
              <a:rPr lang="en-US" dirty="0"/>
              <a:t>Lesson 3: Principles in Object-Oriented technology</a:t>
            </a:r>
          </a:p>
          <a:p>
            <a:pPr lvl="1"/>
            <a:r>
              <a:rPr lang="en-US" dirty="0"/>
              <a:t>Lesson 4: Some more concepts in OOP</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Table of Contents</a:t>
            </a:r>
          </a:p>
        </p:txBody>
      </p:sp>
      <p:sp>
        <p:nvSpPr>
          <p:cNvPr id="4" name="Content Placeholder 3"/>
          <p:cNvSpPr>
            <a:spLocks noGrp="1"/>
          </p:cNvSpPr>
          <p:nvPr>
            <p:ph idx="1"/>
          </p:nvPr>
        </p:nvSpPr>
        <p:spPr/>
        <p:txBody>
          <a:bodyPr/>
          <a:lstStyle/>
          <a:p>
            <a:r>
              <a:rPr lang="en-US" dirty="0"/>
              <a:t>Lesson 1: Introduction to Object-Oriented Technology</a:t>
            </a:r>
          </a:p>
          <a:p>
            <a:pPr lvl="1"/>
            <a:r>
              <a:rPr lang="en-US" dirty="0"/>
              <a:t>1.1: Object Oriented concepts</a:t>
            </a:r>
          </a:p>
          <a:p>
            <a:pPr lvl="2"/>
            <a:r>
              <a:rPr lang="en-US" dirty="0"/>
              <a:t>1.1.1: What is Object-Oriented Programming? </a:t>
            </a:r>
          </a:p>
          <a:p>
            <a:pPr lvl="2"/>
            <a:r>
              <a:rPr lang="en-US" dirty="0"/>
              <a:t>1.1.2: Why Object-Oriented Programming?</a:t>
            </a:r>
          </a:p>
          <a:p>
            <a:r>
              <a:rPr lang="en-US" dirty="0"/>
              <a:t>Lesson 2: Objects and Classes </a:t>
            </a:r>
          </a:p>
          <a:p>
            <a:pPr lvl="1"/>
            <a:r>
              <a:rPr lang="en-US" dirty="0"/>
              <a:t>2.1: What is an Object? </a:t>
            </a:r>
          </a:p>
          <a:p>
            <a:r>
              <a:rPr lang="en-US" dirty="0"/>
              <a:t>(Object State, Object Behavior, Object Identity)</a:t>
            </a:r>
          </a:p>
          <a:p>
            <a:pPr lvl="1"/>
            <a:r>
              <a:rPr lang="en-US" dirty="0"/>
              <a:t>2.2: What is a Class?</a:t>
            </a:r>
          </a:p>
          <a:p>
            <a:pPr lvl="1"/>
            <a:r>
              <a:rPr lang="en-US" dirty="0"/>
              <a:t>2.2.1: Getting into Details</a:t>
            </a:r>
          </a:p>
          <a:p>
            <a:pPr lvl="2"/>
            <a:r>
              <a:rPr lang="en-US" dirty="0"/>
              <a:t>(Class Attribute and Operations, Access Modifiers, Constructors and Destructors, Attribute Types)</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Table of Contents (contd.)</a:t>
            </a:r>
          </a:p>
        </p:txBody>
      </p:sp>
      <p:sp>
        <p:nvSpPr>
          <p:cNvPr id="4" name="Content Placeholder 3"/>
          <p:cNvSpPr>
            <a:spLocks noGrp="1"/>
          </p:cNvSpPr>
          <p:nvPr>
            <p:ph idx="1"/>
          </p:nvPr>
        </p:nvSpPr>
        <p:spPr/>
        <p:txBody>
          <a:bodyPr/>
          <a:lstStyle/>
          <a:p>
            <a:r>
              <a:rPr lang="en-US" dirty="0"/>
              <a:t>Lesson 3: Principles in Object-Oriented Technology</a:t>
            </a:r>
          </a:p>
          <a:p>
            <a:pPr lvl="1"/>
            <a:r>
              <a:rPr lang="en-US" dirty="0"/>
              <a:t>3.1: Object-Oriented Principles</a:t>
            </a:r>
          </a:p>
          <a:p>
            <a:pPr lvl="2"/>
            <a:r>
              <a:rPr lang="en-US" dirty="0"/>
              <a:t>3.1.1: Abstraction</a:t>
            </a:r>
          </a:p>
          <a:p>
            <a:pPr lvl="2"/>
            <a:r>
              <a:rPr lang="en-US" dirty="0"/>
              <a:t>3.1.2: Encapsulation</a:t>
            </a:r>
          </a:p>
          <a:p>
            <a:pPr lvl="2"/>
            <a:r>
              <a:rPr lang="en-US" dirty="0"/>
              <a:t>3.1.3: Modularity</a:t>
            </a:r>
          </a:p>
          <a:p>
            <a:pPr lvl="2"/>
            <a:r>
              <a:rPr lang="en-US" dirty="0"/>
              <a:t>3.1.4: Hierarchy</a:t>
            </a:r>
          </a:p>
          <a:p>
            <a:pPr lvl="1"/>
            <a:r>
              <a:rPr lang="en-US" dirty="0"/>
              <a:t>3.2: Polymorphism</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Table of Contents (contd.)</a:t>
            </a:r>
          </a:p>
        </p:txBody>
      </p:sp>
      <p:sp>
        <p:nvSpPr>
          <p:cNvPr id="4" name="Content Placeholder 3"/>
          <p:cNvSpPr>
            <a:spLocks noGrp="1"/>
          </p:cNvSpPr>
          <p:nvPr>
            <p:ph idx="1"/>
          </p:nvPr>
        </p:nvSpPr>
        <p:spPr/>
        <p:txBody>
          <a:bodyPr/>
          <a:lstStyle/>
          <a:p>
            <a:r>
              <a:rPr lang="en-US" dirty="0"/>
              <a:t>Lesson 4: Some More Concepts in OOP</a:t>
            </a:r>
          </a:p>
          <a:p>
            <a:pPr lvl="1"/>
            <a:r>
              <a:rPr lang="en-US" dirty="0"/>
              <a:t>4.1: Static Members</a:t>
            </a:r>
          </a:p>
          <a:p>
            <a:pPr lvl="1"/>
            <a:r>
              <a:rPr lang="en-US" dirty="0"/>
              <a:t>4.2: Abstract Class</a:t>
            </a:r>
          </a:p>
          <a:p>
            <a:pPr lvl="1"/>
            <a:r>
              <a:rPr lang="en-US" dirty="0"/>
              <a:t>4.3: Interface</a:t>
            </a:r>
          </a:p>
          <a:p>
            <a:pPr lvl="1"/>
            <a:r>
              <a:rPr lang="en-US" dirty="0"/>
              <a:t>4.4: Packages</a:t>
            </a:r>
          </a:p>
          <a:p>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03814cf005c1043a69fcbf3e0b60b2c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1aa2d91e2c97cf3ea1917b84d2ae9624"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Props1.xml><?xml version="1.0" encoding="utf-8"?>
<ds:datastoreItem xmlns:ds="http://schemas.openxmlformats.org/officeDocument/2006/customXml" ds:itemID="{914726F7-2619-4FB9-AEF2-EDAA6CC4FF41}"/>
</file>

<file path=customXml/itemProps2.xml><?xml version="1.0" encoding="utf-8"?>
<ds:datastoreItem xmlns:ds="http://schemas.openxmlformats.org/officeDocument/2006/customXml" ds:itemID="{B04B06CB-69BB-423F-8D24-4D22A32B04A5}"/>
</file>

<file path=customXml/itemProps3.xml><?xml version="1.0" encoding="utf-8"?>
<ds:datastoreItem xmlns:ds="http://schemas.openxmlformats.org/officeDocument/2006/customXml" ds:itemID="{0AFF82E3-71B7-48DD-A0D4-E526A15FF896}"/>
</file>

<file path=docProps/app.xml><?xml version="1.0" encoding="utf-8"?>
<Properties xmlns="http://schemas.openxmlformats.org/officeDocument/2006/extended-properties" xmlns:vt="http://schemas.openxmlformats.org/officeDocument/2006/docPropsVTypes">
  <Template/>
  <TotalTime>1095</TotalTime>
  <Words>432</Words>
  <Application>Microsoft Office PowerPoint</Application>
  <PresentationFormat>On-screen Show (4:3)</PresentationFormat>
  <Paragraphs>140</Paragraphs>
  <Slides>11</Slides>
  <Notes>11</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22" baseType="lpstr">
      <vt:lpstr>ＭＳ Ｐゴシック</vt:lpstr>
      <vt:lpstr>Arial</vt:lpstr>
      <vt:lpstr>Calibri</vt:lpstr>
      <vt:lpstr>Georgia</vt:lpstr>
      <vt:lpstr>Verdana</vt:lpstr>
      <vt:lpstr>Wingdings</vt:lpstr>
      <vt:lpstr>Capgemini 2017_Cover slides</vt:lpstr>
      <vt:lpstr>Section slides</vt:lpstr>
      <vt:lpstr>Content Layouts</vt:lpstr>
      <vt:lpstr>Content and Image Layouts</vt:lpstr>
      <vt:lpstr>think-cell Slide</vt:lpstr>
      <vt:lpstr>Object-Oriented Programming (OOP)</vt:lpstr>
      <vt:lpstr>Document History</vt:lpstr>
      <vt:lpstr>Course Goals and Non Goals</vt:lpstr>
      <vt:lpstr>Pre-requisites</vt:lpstr>
      <vt:lpstr>Intended Audience</vt:lpstr>
      <vt:lpstr>Day Wise Schedule</vt:lpstr>
      <vt:lpstr>Table of Contents</vt:lpstr>
      <vt:lpstr>Table of Contents (contd.)</vt:lpstr>
      <vt:lpstr>Table of Contents (contd.)</vt:lpstr>
      <vt:lpstr>References</vt:lpstr>
      <vt:lpstr>Next Step Courses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(OOP)</dc:title>
  <dc:creator>nandesat</dc:creator>
  <cp:lastModifiedBy>Patil, Shital</cp:lastModifiedBy>
  <cp:revision>23</cp:revision>
  <cp:lastPrinted>2016-07-15T06:41:49Z</cp:lastPrinted>
  <dcterms:created xsi:type="dcterms:W3CDTF">2014-05-15T07:44:14Z</dcterms:created>
  <dcterms:modified xsi:type="dcterms:W3CDTF">2018-03-29T07:02:50Z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